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72" r:id="rId2"/>
    <p:sldId id="273" r:id="rId3"/>
    <p:sldId id="299" r:id="rId4"/>
    <p:sldId id="293" r:id="rId5"/>
    <p:sldId id="294" r:id="rId6"/>
    <p:sldId id="287" r:id="rId7"/>
    <p:sldId id="275" r:id="rId8"/>
    <p:sldId id="295" r:id="rId9"/>
    <p:sldId id="300" r:id="rId10"/>
    <p:sldId id="296" r:id="rId11"/>
    <p:sldId id="301" r:id="rId12"/>
    <p:sldId id="297" r:id="rId13"/>
    <p:sldId id="298" r:id="rId14"/>
    <p:sldId id="277" r:id="rId15"/>
    <p:sldId id="271" r:id="rId16"/>
    <p:sldId id="303" r:id="rId17"/>
    <p:sldId id="282" r:id="rId18"/>
    <p:sldId id="302" r:id="rId19"/>
    <p:sldId id="279" r:id="rId20"/>
    <p:sldId id="288" r:id="rId21"/>
    <p:sldId id="291" r:id="rId22"/>
    <p:sldId id="292" r:id="rId23"/>
    <p:sldId id="274" r:id="rId24"/>
    <p:sldId id="284" r:id="rId25"/>
    <p:sldId id="286" r:id="rId26"/>
    <p:sldId id="281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4660"/>
  </p:normalViewPr>
  <p:slideViewPr>
    <p:cSldViewPr snapToGrid="0">
      <p:cViewPr>
        <p:scale>
          <a:sx n="66" d="100"/>
          <a:sy n="66" d="100"/>
        </p:scale>
        <p:origin x="534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C70B4-A64A-4D30-B615-6FF2B3327D4E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158C6-2FB0-46D2-AB9B-9F7922AA6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847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158C6-2FB0-46D2-AB9B-9F7922AA69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48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158C6-2FB0-46D2-AB9B-9F7922AA69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107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+mn-lt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CA304829-61FA-4827-91A4-3CBEC3BFFC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120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67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60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  <a:cs typeface="Times New Roman" panose="02020603050405020304" pitchFamily="18" charset="0"/>
              </a:defRPr>
            </a:lvl1pPr>
            <a:lvl2pPr>
              <a:defRPr>
                <a:latin typeface="+mn-lt"/>
                <a:cs typeface="Times New Roman" panose="02020603050405020304" pitchFamily="18" charset="0"/>
              </a:defRPr>
            </a:lvl2pPr>
            <a:lvl3pPr>
              <a:defRPr>
                <a:latin typeface="+mn-lt"/>
                <a:cs typeface="Times New Roman" panose="02020603050405020304" pitchFamily="18" charset="0"/>
              </a:defRPr>
            </a:lvl3pPr>
            <a:lvl4pPr>
              <a:defRPr>
                <a:latin typeface="+mn-lt"/>
                <a:cs typeface="Times New Roman" panose="02020603050405020304" pitchFamily="18" charset="0"/>
              </a:defRPr>
            </a:lvl4pPr>
            <a:lvl5pPr>
              <a:defRPr>
                <a:latin typeface="+mn-lt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CA304829-61FA-4827-91A4-3CBEC3BFFC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510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44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14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00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215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07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7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28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"/>
            <a:lum/>
          </a:blip>
          <a:srcRect/>
          <a:stretch>
            <a:fillRect t="-6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B7A22-F8AA-455D-B090-CE60013ADFFD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CA304829-61FA-4827-91A4-3CBEC3BFFC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61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pacegrant.arizona.edu/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spacegrant.arizona.ed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irfoiltools.com/airfoil/details?airfoil=joukowsk0015-jf" TargetMode="External"/><Relationship Id="rId3" Type="http://schemas.openxmlformats.org/officeDocument/2006/relationships/hyperlink" Target="http://www.ansr.org/" TargetMode="External"/><Relationship Id="rId7" Type="http://schemas.openxmlformats.org/officeDocument/2006/relationships/hyperlink" Target="http://www.airfoiltools.com/airfoil/details?airfoil=e479-il" TargetMode="External"/><Relationship Id="rId2" Type="http://schemas.openxmlformats.org/officeDocument/2006/relationships/hyperlink" Target="https://theta360.com/en/about/theta/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pacegrant.arizona.edu/" TargetMode="External"/><Relationship Id="rId5" Type="http://schemas.openxmlformats.org/officeDocument/2006/relationships/hyperlink" Target="http://spacegrant.pr.erau.edu/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s://www.nasa.gov/" TargetMode="External"/><Relationship Id="rId9" Type="http://schemas.openxmlformats.org/officeDocument/2006/relationships/hyperlink" Target="http://www.airfoiltools.com/airfoil/details?airfoil=joukowsk0018-j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11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theta360.com/en/about/theta/s.html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1727" y="2520807"/>
            <a:ext cx="8440543" cy="1006908"/>
          </a:xfrm>
        </p:spPr>
        <p:txBody>
          <a:bodyPr>
            <a:normAutofit fontScale="90000"/>
          </a:bodyPr>
          <a:lstStyle/>
          <a:p>
            <a:br>
              <a:rPr lang="en-US" dirty="0">
                <a:cs typeface="Times New Roman" panose="02020603050405020304" pitchFamily="18" charset="0"/>
              </a:rPr>
            </a:br>
            <a:r>
              <a:rPr lang="en-US" dirty="0">
                <a:cs typeface="Times New Roman" panose="02020603050405020304" pitchFamily="18" charset="0"/>
              </a:rPr>
              <a:t>ASCEND! Team – Spring 2017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Nicholas Mallott</a:t>
            </a:r>
            <a:r>
              <a:rPr lang="en-US" dirty="0">
                <a:cs typeface="Times New Roman" panose="02020603050405020304" pitchFamily="18" charset="0"/>
              </a:rPr>
              <a:t>, mallottn@erau.edu</a:t>
            </a:r>
          </a:p>
          <a:p>
            <a:r>
              <a:rPr lang="en-US" dirty="0">
                <a:cs typeface="Times New Roman" panose="02020603050405020304" pitchFamily="18" charset="0"/>
              </a:rPr>
              <a:t>Embry-Riddle Aeronautical University, Prescott</a:t>
            </a:r>
          </a:p>
          <a:p>
            <a:r>
              <a:rPr lang="en-US" dirty="0">
                <a:cs typeface="Times New Roman" panose="02020603050405020304" pitchFamily="18" charset="0"/>
              </a:rPr>
              <a:t>ASCEND! Team Lead</a:t>
            </a:r>
          </a:p>
          <a:p>
            <a:r>
              <a:rPr lang="en-US" dirty="0"/>
              <a:t>Arizona Space Grant Consortium – 4.22.2017 Symposium</a:t>
            </a:r>
            <a:endParaRPr lang="en-US" dirty="0">
              <a:cs typeface="Times New Roman" panose="02020603050405020304" pitchFamily="18" charset="0"/>
            </a:endParaRPr>
          </a:p>
          <a:p>
            <a:endParaRPr lang="en-US" dirty="0"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28" y="174771"/>
            <a:ext cx="1953144" cy="1624363"/>
          </a:xfrm>
          <a:prstGeom prst="rect">
            <a:avLst/>
          </a:prstGeom>
        </p:spPr>
      </p:pic>
      <p:pic>
        <p:nvPicPr>
          <p:cNvPr id="1028" name="Picture 4" descr="Home">
            <a:hlinkClick r:id="rId3" tooltip="Hom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900" y="5536819"/>
            <a:ext cx="6094303" cy="97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6334" y="1655189"/>
            <a:ext cx="5371331" cy="10548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74" y="75109"/>
            <a:ext cx="1724025" cy="17240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62" y="5396557"/>
            <a:ext cx="959824" cy="125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16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88" y="1042080"/>
            <a:ext cx="8633801" cy="45078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89" y="75109"/>
            <a:ext cx="7886700" cy="1325563"/>
          </a:xfrm>
        </p:spPr>
        <p:txBody>
          <a:bodyPr/>
          <a:lstStyle/>
          <a:p>
            <a:r>
              <a:rPr lang="en-US" dirty="0"/>
              <a:t>Results (Spring Launch)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74" y="75109"/>
            <a:ext cx="1724025" cy="1724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9" y="5549900"/>
            <a:ext cx="959824" cy="125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957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89" y="1041626"/>
            <a:ext cx="8833635" cy="45082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89" y="75109"/>
            <a:ext cx="7886700" cy="1325563"/>
          </a:xfrm>
        </p:spPr>
        <p:txBody>
          <a:bodyPr/>
          <a:lstStyle/>
          <a:p>
            <a:r>
              <a:rPr lang="en-US" dirty="0"/>
              <a:t>Results (Spring Launch)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74" y="75109"/>
            <a:ext cx="1724025" cy="1724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9" y="5549900"/>
            <a:ext cx="959824" cy="12541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90404" y="5992296"/>
            <a:ext cx="4994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Average Ascent Spin = 4.32 degrees per second</a:t>
            </a:r>
          </a:p>
        </p:txBody>
      </p:sp>
    </p:spTree>
    <p:extLst>
      <p:ext uri="{BB962C8B-B14F-4D97-AF65-F5344CB8AC3E}">
        <p14:creationId xmlns:p14="http://schemas.microsoft.com/office/powerpoint/2010/main" val="166717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Comparative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32329"/>
            <a:ext cx="8070182" cy="5742239"/>
          </a:xfrm>
        </p:spPr>
        <p:txBody>
          <a:bodyPr>
            <a:normAutofit/>
          </a:bodyPr>
          <a:lstStyle/>
          <a:p>
            <a:r>
              <a:rPr lang="en-US" dirty="0"/>
              <a:t>Accelerometer Data:</a:t>
            </a:r>
          </a:p>
          <a:p>
            <a:pPr lvl="1"/>
            <a:r>
              <a:rPr lang="en-US" dirty="0"/>
              <a:t>Less “noise” throughout ascent</a:t>
            </a:r>
          </a:p>
          <a:p>
            <a:pPr lvl="1"/>
            <a:r>
              <a:rPr lang="en-US" dirty="0"/>
              <a:t>Reduced number of data spikes</a:t>
            </a:r>
          </a:p>
          <a:p>
            <a:r>
              <a:rPr lang="en-US" dirty="0"/>
              <a:t>Gyroscope Data:</a:t>
            </a:r>
          </a:p>
          <a:p>
            <a:pPr lvl="1"/>
            <a:r>
              <a:rPr lang="en-US" dirty="0"/>
              <a:t>Average spin rate decreased by factor of ~4.25</a:t>
            </a:r>
          </a:p>
          <a:p>
            <a:pPr lvl="1"/>
            <a:r>
              <a:rPr lang="en-US" dirty="0"/>
              <a:t>Noise reduced and spikes reduced significantly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74" y="75109"/>
            <a:ext cx="1724025" cy="1724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9" y="5549900"/>
            <a:ext cx="959824" cy="1254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17" r="7999" b="20832"/>
          <a:stretch/>
        </p:blipFill>
        <p:spPr>
          <a:xfrm>
            <a:off x="1341830" y="3904700"/>
            <a:ext cx="7357002" cy="277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48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/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32329"/>
            <a:ext cx="8070182" cy="5742239"/>
          </a:xfrm>
        </p:spPr>
        <p:txBody>
          <a:bodyPr>
            <a:normAutofit/>
          </a:bodyPr>
          <a:lstStyle/>
          <a:p>
            <a:r>
              <a:rPr lang="en-US" dirty="0"/>
              <a:t>Effective at reduction of spin rates</a:t>
            </a:r>
          </a:p>
          <a:p>
            <a:r>
              <a:rPr lang="en-US" dirty="0"/>
              <a:t>Reduction of noise in accelerometer and gyroscope data – stabilization of change in rates</a:t>
            </a:r>
          </a:p>
          <a:p>
            <a:r>
              <a:rPr lang="en-US" dirty="0"/>
              <a:t>Effective for creating a stable platform for additional testing</a:t>
            </a:r>
          </a:p>
          <a:p>
            <a:r>
              <a:rPr lang="en-US" dirty="0"/>
              <a:t>Eclipse flight on 4/15</a:t>
            </a:r>
          </a:p>
          <a:p>
            <a:pPr marL="0" indent="0">
              <a:buNone/>
            </a:pPr>
            <a:r>
              <a:rPr lang="en-US" dirty="0"/>
              <a:t>   implementing design</a:t>
            </a:r>
          </a:p>
          <a:p>
            <a:r>
              <a:rPr lang="en-US" dirty="0"/>
              <a:t>Potential for control </a:t>
            </a:r>
          </a:p>
          <a:p>
            <a:pPr marL="0" indent="0">
              <a:buNone/>
            </a:pPr>
            <a:r>
              <a:rPr lang="en-US" dirty="0"/>
              <a:t>   usage on future flights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74" y="75109"/>
            <a:ext cx="1724025" cy="1724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9" y="5549900"/>
            <a:ext cx="959824" cy="1254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446" y="3265714"/>
            <a:ext cx="4845353" cy="272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914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76298"/>
            <a:ext cx="7886700" cy="4351338"/>
          </a:xfrm>
        </p:spPr>
        <p:txBody>
          <a:bodyPr/>
          <a:lstStyle/>
          <a:p>
            <a:r>
              <a:rPr lang="en-US" dirty="0"/>
              <a:t>The Arizona Space Grant Consortium for the support, vision and opportunity to enable this project to carry on</a:t>
            </a:r>
          </a:p>
          <a:p>
            <a:r>
              <a:rPr lang="en-US" dirty="0"/>
              <a:t>Arizona Near-Space Research for their support of and for the ASCEND! Project, and for their dedication to science and exploration</a:t>
            </a:r>
          </a:p>
          <a:p>
            <a:r>
              <a:rPr lang="en-US" dirty="0"/>
              <a:t>Embry-Riddle Aeronautical University for their pursuit of excellence, in and out of the classroom</a:t>
            </a:r>
          </a:p>
          <a:p>
            <a:r>
              <a:rPr lang="en-US" dirty="0"/>
              <a:t>Prof. Jack Crabtree for his continued support, guidance and supervision of this project</a:t>
            </a:r>
          </a:p>
          <a:p>
            <a:endParaRPr lang="en-US" dirty="0"/>
          </a:p>
        </p:txBody>
      </p:sp>
      <p:pic>
        <p:nvPicPr>
          <p:cNvPr id="5" name="Picture 4" descr="Home">
            <a:hlinkClick r:id="rId2" tooltip="Hom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5627636"/>
            <a:ext cx="5694567" cy="90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537" y="5031292"/>
            <a:ext cx="1366494" cy="15640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74" y="75109"/>
            <a:ext cx="1724025" cy="1724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986" y="5455445"/>
            <a:ext cx="959824" cy="125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947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" r="7999" b="13862"/>
          <a:stretch/>
        </p:blipFill>
        <p:spPr>
          <a:xfrm>
            <a:off x="1143000" y="3197883"/>
            <a:ext cx="6862935" cy="360614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026380"/>
            <a:ext cx="7772400" cy="926420"/>
          </a:xfrm>
        </p:spPr>
        <p:txBody>
          <a:bodyPr>
            <a:normAutofit/>
          </a:bodyPr>
          <a:lstStyle/>
          <a:p>
            <a:r>
              <a:rPr lang="en-US" dirty="0"/>
              <a:t>Questions?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30513" y="2736244"/>
            <a:ext cx="6858000" cy="588686"/>
          </a:xfrm>
        </p:spPr>
        <p:txBody>
          <a:bodyPr>
            <a:normAutofit/>
          </a:bodyPr>
          <a:lstStyle/>
          <a:p>
            <a:r>
              <a:rPr lang="en-US" dirty="0"/>
              <a:t>Thank you for your support and your time.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6" y="583977"/>
            <a:ext cx="7912608" cy="14424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9" y="5549900"/>
            <a:ext cx="959824" cy="125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679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026380"/>
            <a:ext cx="7772400" cy="926420"/>
          </a:xfrm>
        </p:spPr>
        <p:txBody>
          <a:bodyPr>
            <a:normAutofit/>
          </a:bodyPr>
          <a:lstStyle/>
          <a:p>
            <a:r>
              <a:rPr lang="en-US" dirty="0"/>
              <a:t>Questions?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30513" y="2736244"/>
            <a:ext cx="6858000" cy="588686"/>
          </a:xfrm>
        </p:spPr>
        <p:txBody>
          <a:bodyPr>
            <a:normAutofit/>
          </a:bodyPr>
          <a:lstStyle/>
          <a:p>
            <a:r>
              <a:rPr lang="en-US" dirty="0"/>
              <a:t>Thank you for your support and your time.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6" y="583977"/>
            <a:ext cx="7912608" cy="14424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9" y="5549900"/>
            <a:ext cx="959824" cy="125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540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Images taken from: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hlinkClick r:id="rId2"/>
              </a:rPr>
              <a:t>https://theta360.com/en/about/theta/s.html</a:t>
            </a:r>
            <a:endParaRPr lang="en-US" dirty="0"/>
          </a:p>
          <a:p>
            <a:r>
              <a:rPr lang="en-US" dirty="0">
                <a:hlinkClick r:id="rId3"/>
              </a:rPr>
              <a:t>http://www.ansr.org/</a:t>
            </a:r>
            <a:endParaRPr lang="en-US" dirty="0"/>
          </a:p>
          <a:p>
            <a:r>
              <a:rPr lang="en-US" dirty="0">
                <a:hlinkClick r:id="rId4"/>
              </a:rPr>
              <a:t>https://www.nasa.gov/</a:t>
            </a:r>
            <a:endParaRPr lang="en-US" dirty="0"/>
          </a:p>
          <a:p>
            <a:r>
              <a:rPr lang="en-US" dirty="0">
                <a:hlinkClick r:id="rId5"/>
              </a:rPr>
              <a:t>http://spacegrant.pr.erau.edu/</a:t>
            </a:r>
            <a:endParaRPr lang="en-US" dirty="0"/>
          </a:p>
          <a:p>
            <a:r>
              <a:rPr lang="en-US" dirty="0">
                <a:hlinkClick r:id="rId6"/>
              </a:rPr>
              <a:t>https://spacegrant.arizona.edu/</a:t>
            </a:r>
            <a:endParaRPr lang="en-US" dirty="0"/>
          </a:p>
          <a:p>
            <a:r>
              <a:rPr lang="en-US" dirty="0">
                <a:hlinkClick r:id="rId7"/>
              </a:rPr>
              <a:t>http://www.airfoiltools.com/airfoil/details?airfoil=e479-il</a:t>
            </a:r>
            <a:endParaRPr lang="en-US" dirty="0"/>
          </a:p>
          <a:p>
            <a:r>
              <a:rPr lang="en-US" dirty="0">
                <a:hlinkClick r:id="rId8"/>
              </a:rPr>
              <a:t>http://www.airfoiltools.com/airfoil/details?airfoil=joukowsk0015-jf</a:t>
            </a:r>
            <a:endParaRPr lang="en-US" dirty="0"/>
          </a:p>
          <a:p>
            <a:r>
              <a:rPr lang="en-US" dirty="0">
                <a:hlinkClick r:id="rId9"/>
              </a:rPr>
              <a:t>http://www.airfoiltools.com/airfoil/details?airfoil=joukowsk0018-jf</a:t>
            </a:r>
            <a:endParaRPr lang="en-US" dirty="0"/>
          </a:p>
          <a:p>
            <a:r>
              <a:rPr lang="en-US" dirty="0"/>
              <a:t>Template from ASCEND! Team Lead Joseph Mena: Fall 2015 – Spring 2016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74" y="75109"/>
            <a:ext cx="172402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199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Pictures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1" y="4513944"/>
            <a:ext cx="3933371" cy="22125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02" y="1400517"/>
            <a:ext cx="1914525" cy="3403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27" y="4800600"/>
            <a:ext cx="36576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33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Pics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9803"/>
            <a:ext cx="4359957" cy="24616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248" y="3834372"/>
            <a:ext cx="3730752" cy="17977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95" y="1410604"/>
            <a:ext cx="1471831" cy="14203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623" y="1410604"/>
            <a:ext cx="2512299" cy="21939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29" y="3703272"/>
            <a:ext cx="2032639" cy="15175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462" y="4733241"/>
            <a:ext cx="1557538" cy="161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333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Members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85931"/>
            <a:ext cx="7886700" cy="4351338"/>
          </a:xfrm>
        </p:spPr>
        <p:txBody>
          <a:bodyPr/>
          <a:lstStyle/>
          <a:p>
            <a:r>
              <a:rPr lang="en-US" sz="2400" dirty="0"/>
              <a:t>Nicholas </a:t>
            </a:r>
            <a:r>
              <a:rPr lang="en-US" sz="2400" dirty="0" err="1"/>
              <a:t>Mallott</a:t>
            </a:r>
            <a:r>
              <a:rPr lang="en-US" sz="2400" dirty="0"/>
              <a:t> – Aerospace Engineering Student</a:t>
            </a:r>
          </a:p>
          <a:p>
            <a:pPr marL="457200" lvl="1" indent="0">
              <a:buNone/>
            </a:pPr>
            <a:r>
              <a:rPr lang="en-US" dirty="0"/>
              <a:t>Team Lead, Structural Design and Integration</a:t>
            </a:r>
          </a:p>
          <a:p>
            <a:r>
              <a:rPr lang="en-US" sz="2400" dirty="0" err="1"/>
              <a:t>Xander</a:t>
            </a:r>
            <a:r>
              <a:rPr lang="en-US" sz="2400" dirty="0"/>
              <a:t> Pickard – Mechanical Engineering Student</a:t>
            </a:r>
          </a:p>
          <a:p>
            <a:pPr marL="457200" lvl="1" indent="0">
              <a:buNone/>
            </a:pPr>
            <a:r>
              <a:rPr lang="en-US" dirty="0"/>
              <a:t>Fabrication and Lead Technologist</a:t>
            </a:r>
          </a:p>
          <a:p>
            <a:r>
              <a:rPr lang="en-US" dirty="0"/>
              <a:t>Jack Crabtree - Mentor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399" y="3561600"/>
            <a:ext cx="4020201" cy="300135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74" y="75109"/>
            <a:ext cx="1724025" cy="1724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9" y="5549900"/>
            <a:ext cx="959824" cy="1254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45" b="7256"/>
          <a:stretch/>
        </p:blipFill>
        <p:spPr>
          <a:xfrm>
            <a:off x="5475482" y="2885935"/>
            <a:ext cx="3592317" cy="387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437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969000"/>
          </a:xfrm>
        </p:spPr>
        <p:txBody>
          <a:bodyPr>
            <a:normAutofit/>
          </a:bodyPr>
          <a:lstStyle/>
          <a:p>
            <a:r>
              <a:rPr lang="en-US" dirty="0"/>
              <a:t>Principles </a:t>
            </a:r>
            <a:br>
              <a:rPr lang="en-US" dirty="0"/>
            </a:br>
            <a:r>
              <a:rPr lang="en-US" dirty="0"/>
              <a:t>Expanded </a:t>
            </a:r>
            <a:br>
              <a:rPr lang="en-US" dirty="0"/>
            </a:br>
            <a:r>
              <a:rPr lang="en-US" dirty="0"/>
              <a:t>(J – 18%)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999" y="84221"/>
            <a:ext cx="4427615" cy="667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056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969000"/>
          </a:xfrm>
        </p:spPr>
        <p:txBody>
          <a:bodyPr>
            <a:normAutofit/>
          </a:bodyPr>
          <a:lstStyle/>
          <a:p>
            <a:r>
              <a:rPr lang="en-US" dirty="0"/>
              <a:t>Principles </a:t>
            </a:r>
            <a:br>
              <a:rPr lang="en-US" dirty="0"/>
            </a:br>
            <a:r>
              <a:rPr lang="en-US" dirty="0"/>
              <a:t>Expanded </a:t>
            </a:r>
            <a:br>
              <a:rPr lang="en-US" dirty="0"/>
            </a:br>
            <a:r>
              <a:rPr lang="en-US" dirty="0"/>
              <a:t>(J – 15%)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306" y="0"/>
            <a:ext cx="46558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631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969000"/>
          </a:xfrm>
        </p:spPr>
        <p:txBody>
          <a:bodyPr>
            <a:normAutofit/>
          </a:bodyPr>
          <a:lstStyle/>
          <a:p>
            <a:r>
              <a:rPr lang="en-US" dirty="0"/>
              <a:t>Principles </a:t>
            </a:r>
            <a:br>
              <a:rPr lang="en-US" dirty="0"/>
            </a:br>
            <a:r>
              <a:rPr lang="en-US" dirty="0"/>
              <a:t>Expanded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Eppler</a:t>
            </a:r>
            <a:r>
              <a:rPr lang="en-US" dirty="0"/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4655" y="0"/>
            <a:ext cx="4661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302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Payload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Testing controls systems as they pertain to balloon missions</a:t>
            </a:r>
          </a:p>
          <a:p>
            <a:r>
              <a:rPr lang="en-US" sz="3000" dirty="0"/>
              <a:t>Implementing passive design via aerodynamic stabilization in tandem with mass moment of inertia manipulation</a:t>
            </a:r>
          </a:p>
          <a:p>
            <a:r>
              <a:rPr lang="en-US" sz="3000" dirty="0"/>
              <a:t>Interested in:</a:t>
            </a:r>
          </a:p>
          <a:p>
            <a:pPr lvl="1"/>
            <a:r>
              <a:rPr lang="en-US" sz="2200" dirty="0"/>
              <a:t>Stabilization effects for recording</a:t>
            </a:r>
          </a:p>
          <a:p>
            <a:pPr lvl="1"/>
            <a:r>
              <a:rPr lang="en-US" sz="2200" dirty="0"/>
              <a:t>IMU (inertial measurement unit) 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16" y="3685710"/>
            <a:ext cx="2959768" cy="3074541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29835453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Payload Design (Dimensioning)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584" y="1493674"/>
            <a:ext cx="6656832" cy="516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6626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Payload Design (Dimensioning)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27" y="2769800"/>
            <a:ext cx="5003673" cy="38224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768" y="1690689"/>
            <a:ext cx="3576438" cy="437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8584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Payload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Ricoh Theta S</a:t>
            </a:r>
          </a:p>
          <a:p>
            <a:pPr lvl="1"/>
            <a:r>
              <a:rPr lang="en-US" dirty="0"/>
              <a:t>360 Camera and Video support</a:t>
            </a:r>
          </a:p>
          <a:p>
            <a:pPr lvl="1"/>
            <a:r>
              <a:rPr lang="en-US" dirty="0"/>
              <a:t>W/o external battery, picture every</a:t>
            </a:r>
          </a:p>
          <a:p>
            <a:pPr marL="457200" lvl="1" indent="0">
              <a:buNone/>
            </a:pPr>
            <a:r>
              <a:rPr lang="en-US" dirty="0"/>
              <a:t>    30 seconds for entire flight</a:t>
            </a:r>
          </a:p>
          <a:p>
            <a:pPr lvl="1"/>
            <a:r>
              <a:rPr lang="en-US" dirty="0"/>
              <a:t>W/ external power, pictures every 10</a:t>
            </a:r>
          </a:p>
          <a:p>
            <a:pPr marL="457200" lvl="1" indent="0">
              <a:buNone/>
            </a:pPr>
            <a:r>
              <a:rPr lang="en-US" dirty="0"/>
              <a:t>    seconds with fully charged batteries</a:t>
            </a:r>
          </a:p>
          <a:p>
            <a:pPr lvl="1"/>
            <a:r>
              <a:rPr lang="en-US" dirty="0"/>
              <a:t>Video capability only up to 25 minutes / </a:t>
            </a:r>
          </a:p>
          <a:p>
            <a:pPr marL="457200" lvl="1" indent="0">
              <a:buNone/>
            </a:pPr>
            <a:r>
              <a:rPr lang="en-US" dirty="0"/>
              <a:t>    4 GB until stop time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176" y="1109032"/>
            <a:ext cx="1773174" cy="52028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18507" y="6446836"/>
            <a:ext cx="5620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3"/>
              </a:rPr>
              <a:t>https://theta360.com/en/about/theta/s.html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34119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Payload – 2.942 </a:t>
            </a:r>
            <a:r>
              <a:rPr lang="en-US" dirty="0" err="1"/>
              <a:t>lbs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ABS Main Chassis</a:t>
            </a:r>
          </a:p>
          <a:p>
            <a:r>
              <a:rPr lang="en-US" dirty="0"/>
              <a:t>4x PLA Outriggers</a:t>
            </a:r>
          </a:p>
          <a:p>
            <a:r>
              <a:rPr lang="en-US" dirty="0"/>
              <a:t>4x Zinc Threaded Rods</a:t>
            </a:r>
          </a:p>
          <a:p>
            <a:r>
              <a:rPr lang="en-US" dirty="0"/>
              <a:t>Ricoh Theta S – 360 Camera</a:t>
            </a:r>
          </a:p>
          <a:p>
            <a:r>
              <a:rPr lang="en-US" dirty="0"/>
              <a:t>Razor IMU – Accelerometer/ Gyroscope Readings</a:t>
            </a:r>
          </a:p>
          <a:p>
            <a:r>
              <a:rPr lang="en-US" dirty="0"/>
              <a:t>Carbon-Composite Bolting Board</a:t>
            </a:r>
          </a:p>
          <a:p>
            <a:r>
              <a:rPr lang="en-US" dirty="0"/>
              <a:t>Fiberglass Core Securing Rod</a:t>
            </a:r>
          </a:p>
          <a:p>
            <a:r>
              <a:rPr lang="en-US" dirty="0"/>
              <a:t>External Batteries</a:t>
            </a:r>
          </a:p>
        </p:txBody>
      </p:sp>
    </p:spTree>
    <p:extLst>
      <p:ext uri="{BB962C8B-B14F-4D97-AF65-F5344CB8AC3E}">
        <p14:creationId xmlns:p14="http://schemas.microsoft.com/office/powerpoint/2010/main" val="872866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3"/>
          <a:stretch/>
        </p:blipFill>
        <p:spPr>
          <a:xfrm>
            <a:off x="5531084" y="1001486"/>
            <a:ext cx="3536715" cy="58025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07007"/>
            <a:ext cx="7886700" cy="4351338"/>
          </a:xfrm>
        </p:spPr>
        <p:txBody>
          <a:bodyPr/>
          <a:lstStyle/>
          <a:p>
            <a:r>
              <a:rPr lang="en-US" dirty="0"/>
              <a:t>Problem Statement</a:t>
            </a:r>
          </a:p>
          <a:p>
            <a:r>
              <a:rPr lang="en-US" dirty="0"/>
              <a:t>Objectives</a:t>
            </a:r>
          </a:p>
          <a:p>
            <a:r>
              <a:rPr lang="en-US" dirty="0"/>
              <a:t>General Principles</a:t>
            </a:r>
          </a:p>
          <a:p>
            <a:r>
              <a:rPr lang="en-US" dirty="0"/>
              <a:t>Payload Design</a:t>
            </a:r>
          </a:p>
          <a:p>
            <a:r>
              <a:rPr lang="en-US" dirty="0"/>
              <a:t>Implementation</a:t>
            </a:r>
          </a:p>
          <a:p>
            <a:r>
              <a:rPr lang="en-US" dirty="0"/>
              <a:t>Results (Fall + Spring Launches)</a:t>
            </a:r>
          </a:p>
          <a:p>
            <a:r>
              <a:rPr lang="en-US" dirty="0"/>
              <a:t>Comparative Analysis</a:t>
            </a:r>
          </a:p>
          <a:p>
            <a:r>
              <a:rPr lang="en-US" dirty="0"/>
              <a:t>Conclusions / Takeaways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74" y="75109"/>
            <a:ext cx="1724025" cy="1724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9" y="5549900"/>
            <a:ext cx="959824" cy="125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700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Balloon controllability</a:t>
            </a:r>
          </a:p>
          <a:p>
            <a:r>
              <a:rPr lang="en-US" dirty="0"/>
              <a:t>Axial spin / tilt in flight</a:t>
            </a:r>
          </a:p>
          <a:p>
            <a:r>
              <a:rPr lang="en-US" dirty="0"/>
              <a:t>Rates of acceleration</a:t>
            </a:r>
          </a:p>
          <a:p>
            <a:r>
              <a:rPr lang="en-US" dirty="0"/>
              <a:t>Rates of spin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74" y="75109"/>
            <a:ext cx="1724025" cy="1724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074" y="1799134"/>
            <a:ext cx="4359957" cy="2461602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713" y="4117956"/>
            <a:ext cx="2512299" cy="2193943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645" y="4395672"/>
            <a:ext cx="4486814" cy="2162062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9" y="5549900"/>
            <a:ext cx="959824" cy="125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905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 a passive control system</a:t>
            </a:r>
          </a:p>
          <a:p>
            <a:r>
              <a:rPr lang="en-US" dirty="0"/>
              <a:t>Design a system to reduce axial rotation rates</a:t>
            </a:r>
          </a:p>
          <a:p>
            <a:r>
              <a:rPr lang="en-US" dirty="0"/>
              <a:t>Prevent tilt of system about secondary axes</a:t>
            </a:r>
          </a:p>
          <a:p>
            <a:r>
              <a:rPr lang="en-US" dirty="0"/>
              <a:t>Reduce acceleration spikes</a:t>
            </a:r>
          </a:p>
          <a:p>
            <a:r>
              <a:rPr lang="en-US" dirty="0"/>
              <a:t>Build a system to accomplish this using aerodynamic principles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74" y="75109"/>
            <a:ext cx="1724025" cy="1724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530" y="5014932"/>
            <a:ext cx="6521820" cy="14755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9" y="5549900"/>
            <a:ext cx="959824" cy="125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90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32329"/>
            <a:ext cx="8070182" cy="5742239"/>
          </a:xfrm>
        </p:spPr>
        <p:txBody>
          <a:bodyPr>
            <a:normAutofit/>
          </a:bodyPr>
          <a:lstStyle/>
          <a:p>
            <a:r>
              <a:rPr lang="en-US" dirty="0"/>
              <a:t>Airfoil Designs</a:t>
            </a:r>
          </a:p>
          <a:p>
            <a:pPr lvl="1"/>
            <a:r>
              <a:rPr lang="en-US" dirty="0" err="1"/>
              <a:t>Joukovsky</a:t>
            </a:r>
            <a:r>
              <a:rPr lang="en-US" dirty="0"/>
              <a:t> 18% Symmetrical Airfoil</a:t>
            </a:r>
          </a:p>
          <a:p>
            <a:pPr lvl="1"/>
            <a:r>
              <a:rPr lang="en-US" dirty="0" err="1"/>
              <a:t>Joukovsky</a:t>
            </a:r>
            <a:r>
              <a:rPr lang="en-US" dirty="0"/>
              <a:t> 15% Symmetrical Airfoil</a:t>
            </a:r>
          </a:p>
          <a:p>
            <a:pPr lvl="1"/>
            <a:r>
              <a:rPr lang="en-US" dirty="0" err="1"/>
              <a:t>Eppler</a:t>
            </a:r>
            <a:r>
              <a:rPr lang="en-US" dirty="0"/>
              <a:t> 479 Aerobatic Airfoil</a:t>
            </a:r>
          </a:p>
          <a:p>
            <a:r>
              <a:rPr lang="en-US" dirty="0"/>
              <a:t>Mass-moment of inertia</a:t>
            </a:r>
          </a:p>
          <a:p>
            <a:r>
              <a:rPr lang="en-US" dirty="0"/>
              <a:t>Flutter vs Airfoil Design</a:t>
            </a:r>
          </a:p>
          <a:p>
            <a:pPr lvl="1"/>
            <a:r>
              <a:rPr lang="en-US" dirty="0"/>
              <a:t>Function of Structure, Inertia and Applied Aerodynamic Forces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74" y="75109"/>
            <a:ext cx="1724025" cy="1724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9" y="5549900"/>
            <a:ext cx="959824" cy="125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22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Payload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ABS (acrylonitrile butadiene styrene) plastic main chassis for sensors / base</a:t>
            </a:r>
          </a:p>
          <a:p>
            <a:pPr lvl="1"/>
            <a:r>
              <a:rPr lang="en-US" dirty="0"/>
              <a:t>Stronger, flexible and accuracy</a:t>
            </a:r>
          </a:p>
          <a:p>
            <a:r>
              <a:rPr lang="en-US" dirty="0"/>
              <a:t>PLA (</a:t>
            </a:r>
            <a:r>
              <a:rPr lang="en-US" dirty="0" err="1"/>
              <a:t>polylactic</a:t>
            </a:r>
            <a:r>
              <a:rPr lang="en-US" dirty="0"/>
              <a:t> acid) for outrigger system</a:t>
            </a:r>
          </a:p>
          <a:p>
            <a:pPr lvl="1"/>
            <a:r>
              <a:rPr lang="en-US" dirty="0"/>
              <a:t>Lighter, higher rigidity and softer rounding edges</a:t>
            </a:r>
          </a:p>
          <a:p>
            <a:r>
              <a:rPr lang="en-US" dirty="0"/>
              <a:t>Zinc rods for connectors</a:t>
            </a:r>
          </a:p>
          <a:p>
            <a:r>
              <a:rPr lang="en-US" dirty="0"/>
              <a:t>Fiberglass center rod</a:t>
            </a:r>
          </a:p>
          <a:p>
            <a:r>
              <a:rPr lang="en-US" dirty="0"/>
              <a:t>Razor IMU (9-axis sensor)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400" y="4096636"/>
            <a:ext cx="2463800" cy="2559341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74" y="75109"/>
            <a:ext cx="1724025" cy="1724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9" y="5549900"/>
            <a:ext cx="959824" cy="125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1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89" y="937121"/>
            <a:ext cx="8730641" cy="44767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89" y="0"/>
            <a:ext cx="7886700" cy="1325563"/>
          </a:xfrm>
        </p:spPr>
        <p:txBody>
          <a:bodyPr/>
          <a:lstStyle/>
          <a:p>
            <a:r>
              <a:rPr lang="en-US" dirty="0"/>
              <a:t>Results (Fall Launch)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74" y="75109"/>
            <a:ext cx="1724025" cy="1724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9" y="5549900"/>
            <a:ext cx="959824" cy="125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675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89" y="937121"/>
            <a:ext cx="8843886" cy="46127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89" y="0"/>
            <a:ext cx="7886700" cy="1325563"/>
          </a:xfrm>
        </p:spPr>
        <p:txBody>
          <a:bodyPr/>
          <a:lstStyle/>
          <a:p>
            <a:r>
              <a:rPr lang="en-US" dirty="0"/>
              <a:t>Results (Fall Launch)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74" y="75109"/>
            <a:ext cx="1724025" cy="1724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9" y="5549900"/>
            <a:ext cx="959824" cy="12541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95530" y="5992296"/>
            <a:ext cx="4994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Average Ascent Spin = 17.02 degrees per second</a:t>
            </a:r>
          </a:p>
        </p:txBody>
      </p:sp>
    </p:spTree>
    <p:extLst>
      <p:ext uri="{BB962C8B-B14F-4D97-AF65-F5344CB8AC3E}">
        <p14:creationId xmlns:p14="http://schemas.microsoft.com/office/powerpoint/2010/main" val="4109653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1061</TotalTime>
  <Words>693</Words>
  <Application>Microsoft Office PowerPoint</Application>
  <PresentationFormat>On-screen Show (4:3)</PresentationFormat>
  <Paragraphs>122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Office Theme</vt:lpstr>
      <vt:lpstr> ASCEND! Team – Spring 2017</vt:lpstr>
      <vt:lpstr>Team Members</vt:lpstr>
      <vt:lpstr>Table of Contents</vt:lpstr>
      <vt:lpstr>Problem Statement</vt:lpstr>
      <vt:lpstr>Objectives</vt:lpstr>
      <vt:lpstr>General Principles</vt:lpstr>
      <vt:lpstr>Payload Design</vt:lpstr>
      <vt:lpstr>Results (Fall Launch)</vt:lpstr>
      <vt:lpstr>Results (Fall Launch)</vt:lpstr>
      <vt:lpstr>Results (Spring Launch)</vt:lpstr>
      <vt:lpstr>Results (Spring Launch)</vt:lpstr>
      <vt:lpstr>Comparative Analysis</vt:lpstr>
      <vt:lpstr>Conclusions / Takeaways</vt:lpstr>
      <vt:lpstr>Acknowledgements</vt:lpstr>
      <vt:lpstr>Questions?</vt:lpstr>
      <vt:lpstr>Questions?</vt:lpstr>
      <vt:lpstr>Images taken from:</vt:lpstr>
      <vt:lpstr>Additional Pictures</vt:lpstr>
      <vt:lpstr>Extra Pics</vt:lpstr>
      <vt:lpstr>Principles  Expanded  (J – 18%)</vt:lpstr>
      <vt:lpstr>Principles  Expanded  (J – 15%)</vt:lpstr>
      <vt:lpstr>Principles  Expanded  (Eppler)</vt:lpstr>
      <vt:lpstr>The Payload</vt:lpstr>
      <vt:lpstr>Payload Design (Dimensioning)</vt:lpstr>
      <vt:lpstr>Payload Design (Dimensioning)</vt:lpstr>
      <vt:lpstr>Payload Design</vt:lpstr>
      <vt:lpstr>Final Payload – 2.942 lbs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Clayton Jacobs</dc:creator>
  <cp:lastModifiedBy>Nicholas Mallott</cp:lastModifiedBy>
  <cp:revision>66</cp:revision>
  <dcterms:created xsi:type="dcterms:W3CDTF">2014-04-01T22:02:56Z</dcterms:created>
  <dcterms:modified xsi:type="dcterms:W3CDTF">2017-04-15T00:49:04Z</dcterms:modified>
</cp:coreProperties>
</file>